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312" r:id="rId6"/>
    <p:sldId id="315" r:id="rId7"/>
    <p:sldId id="333" r:id="rId8"/>
    <p:sldId id="339" r:id="rId9"/>
    <p:sldId id="353" r:id="rId10"/>
    <p:sldId id="355" r:id="rId11"/>
    <p:sldId id="356" r:id="rId12"/>
    <p:sldId id="3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8"/>
    <p:restoredTop sz="94681"/>
  </p:normalViewPr>
  <p:slideViewPr>
    <p:cSldViewPr snapToGrid="0" snapToObjects="1">
      <p:cViewPr varScale="1">
        <p:scale>
          <a:sx n="215" d="100"/>
          <a:sy n="215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Reasons for Drop 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17-4423-BFAE-04FDCFC58CA0}"/>
              </c:ext>
            </c:extLst>
          </c:dPt>
          <c:dPt>
            <c:idx val="1"/>
            <c:invertIfNegative val="0"/>
            <c:bubble3D val="0"/>
            <c:spPr>
              <a:solidFill>
                <a:srgbClr val="CD03B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17-4423-BFAE-04FDCFC58CA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17-4423-BFAE-04FDCFC58CA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17-4423-BFAE-04FDCFC58C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417-4423-BFAE-04FDCFC58CA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417-4423-BFAE-04FDCFC58CA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417-4423-BFAE-04FDCFC58CA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417-4423-BFAE-04FDCFC58CA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417-4423-BFAE-04FDCFC58C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My friends had stopped</c:v>
                </c:pt>
                <c:pt idx="1">
                  <c:v>Too expensive</c:v>
                </c:pt>
                <c:pt idx="2">
                  <c:v>Boy/Girlfriend</c:v>
                </c:pt>
                <c:pt idx="3">
                  <c:v>Started another sport</c:v>
                </c:pt>
                <c:pt idx="4">
                  <c:v>Not good enough</c:v>
                </c:pt>
                <c:pt idx="5">
                  <c:v>Training was boring</c:v>
                </c:pt>
                <c:pt idx="6">
                  <c:v>Took up too much time</c:v>
                </c:pt>
                <c:pt idx="7">
                  <c:v>Injury</c:v>
                </c:pt>
                <c:pt idx="8">
                  <c:v>School/Work</c:v>
                </c:pt>
                <c:pt idx="9">
                  <c:v>Lack of interest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3.8</c:v>
                </c:pt>
                <c:pt idx="1">
                  <c:v>4.0999999999999996</c:v>
                </c:pt>
                <c:pt idx="2">
                  <c:v>4.3</c:v>
                </c:pt>
                <c:pt idx="3">
                  <c:v>6.3</c:v>
                </c:pt>
                <c:pt idx="4">
                  <c:v>6.6</c:v>
                </c:pt>
                <c:pt idx="5">
                  <c:v>7.6</c:v>
                </c:pt>
                <c:pt idx="6">
                  <c:v>8.9</c:v>
                </c:pt>
                <c:pt idx="7">
                  <c:v>9.1</c:v>
                </c:pt>
                <c:pt idx="8">
                  <c:v>16.5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417-4423-BFAE-04FDCFC58C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798977000"/>
        <c:axId val="798975032"/>
      </c:barChart>
      <c:catAx>
        <c:axId val="798977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75032"/>
        <c:crosses val="autoZero"/>
        <c:auto val="1"/>
        <c:lblAlgn val="ctr"/>
        <c:lblOffset val="100"/>
        <c:noMultiLvlLbl val="0"/>
      </c:catAx>
      <c:valAx>
        <c:axId val="798975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7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Reasons for Drop 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80-4BE1-8917-77BF211370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80-4BE1-8917-77BF2113706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80-4BE1-8917-77BF211370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680-4BE1-8917-77BF2113706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680-4BE1-8917-77BF2113706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680-4BE1-8917-77BF2113706E}"/>
              </c:ext>
            </c:extLst>
          </c:dPt>
          <c:dPt>
            <c:idx val="6"/>
            <c:invertIfNegative val="0"/>
            <c:bubble3D val="0"/>
            <c:spPr>
              <a:solidFill>
                <a:srgbClr val="CD03B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680-4BE1-8917-77BF2113706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680-4BE1-8917-77BF2113706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80-4BE1-8917-77BF2113706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80-4BE1-8917-77BF211370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Boy/Girlfriend</c:v>
                </c:pt>
                <c:pt idx="1">
                  <c:v>Training was boring</c:v>
                </c:pt>
                <c:pt idx="2">
                  <c:v>My friends had stopped</c:v>
                </c:pt>
                <c:pt idx="3">
                  <c:v>Coaches were unfriendly</c:v>
                </c:pt>
                <c:pt idx="4">
                  <c:v>Injury</c:v>
                </c:pt>
                <c:pt idx="5">
                  <c:v>Not good enough</c:v>
                </c:pt>
                <c:pt idx="6">
                  <c:v>Too expensive</c:v>
                </c:pt>
                <c:pt idx="7">
                  <c:v>Took up too much time</c:v>
                </c:pt>
                <c:pt idx="8">
                  <c:v>Lack of interest</c:v>
                </c:pt>
                <c:pt idx="9">
                  <c:v>School/Work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3.4</c:v>
                </c:pt>
                <c:pt idx="1">
                  <c:v>3.5</c:v>
                </c:pt>
                <c:pt idx="2">
                  <c:v>4.2</c:v>
                </c:pt>
                <c:pt idx="3">
                  <c:v>4.3</c:v>
                </c:pt>
                <c:pt idx="4">
                  <c:v>4.8</c:v>
                </c:pt>
                <c:pt idx="5">
                  <c:v>5.7</c:v>
                </c:pt>
                <c:pt idx="6">
                  <c:v>8.6999999999999993</c:v>
                </c:pt>
                <c:pt idx="7">
                  <c:v>9.5</c:v>
                </c:pt>
                <c:pt idx="8">
                  <c:v>10.6</c:v>
                </c:pt>
                <c:pt idx="9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80-4BE1-8917-77BF211370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798977000"/>
        <c:axId val="798975032"/>
      </c:barChart>
      <c:catAx>
        <c:axId val="798977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75032"/>
        <c:crosses val="autoZero"/>
        <c:auto val="1"/>
        <c:lblAlgn val="ctr"/>
        <c:lblOffset val="100"/>
        <c:noMultiLvlLbl val="0"/>
      </c:catAx>
      <c:valAx>
        <c:axId val="798975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7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0076D-F47C-5446-9D75-19BA64B4105D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052E-7321-384B-9AFD-79148364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Reference </a:t>
            </a:r>
          </a:p>
          <a:p>
            <a:r>
              <a:rPr lang="en-IE" dirty="0"/>
              <a:t>Open</a:t>
            </a:r>
            <a:r>
              <a:rPr lang="en-IE" baseline="0" dirty="0"/>
              <a:t> letter in limerick leader - youngster that stopped playing</a:t>
            </a:r>
          </a:p>
          <a:p>
            <a:r>
              <a:rPr lang="en-IE" baseline="0" dirty="0"/>
              <a:t>General sport dropout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32FD-C564-4715-9879-B57C74B7C05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372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32FD-C564-4715-9879-B57C74B7C050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697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32FD-C564-4715-9879-B57C74B7C05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23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3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rest road with vanishing point">
            <a:extLst>
              <a:ext uri="{FF2B5EF4-FFF2-40B4-BE49-F238E27FC236}">
                <a16:creationId xmlns:a16="http://schemas.microsoft.com/office/drawing/2014/main" id="{B1F0C27C-4DAB-41CE-8128-D52ACA3BA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3E825-1775-6042-A8FA-27F73A8B8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Brookfield Junior </a:t>
            </a:r>
            <a:r>
              <a:rPr lang="en-US" dirty="0" err="1">
                <a:solidFill>
                  <a:srgbClr val="FFFFFF"/>
                </a:solidFill>
              </a:rPr>
              <a:t>Programme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30CFB-0477-B740-95B1-F4B46ECFF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Whereto next ?</a:t>
            </a:r>
          </a:p>
        </p:txBody>
      </p:sp>
    </p:spTree>
    <p:extLst>
      <p:ext uri="{BB962C8B-B14F-4D97-AF65-F5344CB8AC3E}">
        <p14:creationId xmlns:p14="http://schemas.microsoft.com/office/powerpoint/2010/main" val="49841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F87E-2501-D248-AE4E-48EF29CC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9958"/>
            <a:ext cx="4327007" cy="3078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All round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B8CD9-421A-A441-BFC0-C0802D76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27" y="1407741"/>
            <a:ext cx="3168173" cy="403588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262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EEC90B7-C761-5F43-BF56-E778D2934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65E4B-3AFE-1448-BC75-E67EA69E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9" y="215153"/>
            <a:ext cx="7178723" cy="1757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9055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tennis ball on a racket&#10;&#10;Description automatically generated with medium confidence">
            <a:extLst>
              <a:ext uri="{FF2B5EF4-FFF2-40B4-BE49-F238E27FC236}">
                <a16:creationId xmlns:a16="http://schemas.microsoft.com/office/drawing/2014/main" id="{2F82F55B-A04F-044A-B629-DAD81AFA6D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6707" y="1825625"/>
            <a:ext cx="297124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EEEE6-05D8-0240-BA6A-5C384825D3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dirty="0"/>
              <a:t>Players should travel to the club alone, or only with a member of the same household. There should be no carpooling between households. </a:t>
            </a:r>
          </a:p>
          <a:p>
            <a:r>
              <a:rPr lang="en-GB" dirty="0"/>
              <a:t>Players should arrive at the court entrance no more than 5 minutes prior to the reserved playing time. It is important that players maintain social distancing and wait in a pre- designated waiting area that allows for social distancing </a:t>
            </a:r>
          </a:p>
          <a:p>
            <a:r>
              <a:rPr lang="en-GB" dirty="0"/>
              <a:t>Players should always observe social distancing and resist the temptation to mingle</a:t>
            </a:r>
          </a:p>
          <a:p>
            <a:r>
              <a:rPr lang="en-GB" dirty="0"/>
              <a:t>Players should sanitise their hands using dispensers provided at the entrance to the club and courts </a:t>
            </a:r>
          </a:p>
          <a:p>
            <a:r>
              <a:rPr lang="en-GB" dirty="0"/>
              <a:t>Players should head straight to their designated court unless required to check-in </a:t>
            </a:r>
          </a:p>
          <a:p>
            <a:r>
              <a:rPr lang="en-GB" dirty="0"/>
              <a:t>Players should ensure that they utilise toilet facilities in their own home prior to arriving at the club. </a:t>
            </a:r>
          </a:p>
          <a:p>
            <a:r>
              <a:rPr lang="en-GB" dirty="0"/>
              <a:t>Players should remain apart from other players when taking a break. </a:t>
            </a:r>
          </a:p>
          <a:p>
            <a:r>
              <a:rPr lang="en-GB" dirty="0"/>
              <a:t>A maximum of 4 junior players (u18 </a:t>
            </a:r>
            <a:r>
              <a:rPr lang="en-GB" dirty="0" err="1"/>
              <a:t>yrs</a:t>
            </a:r>
            <a:r>
              <a:rPr lang="en-GB" dirty="0"/>
              <a:t>) can operate on the court at any one time while remaining in their own sections of the court with up to 2 other players rotating in and out as required. </a:t>
            </a:r>
          </a:p>
          <a:p>
            <a:r>
              <a:rPr lang="en-GB" dirty="0"/>
              <a:t>All activities are subject to strict social distancing and those players not on court must always maintain a clear 2m distance from others.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1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5A362-CE43-3C4F-891B-5987144A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18366"/>
            <a:ext cx="9483513" cy="944656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0" y="1883764"/>
            <a:ext cx="8992046" cy="409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D8418FE-1178-F04F-A942-98EAF172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967" y="2478755"/>
            <a:ext cx="7598826" cy="294561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TheCoaching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Covid-19 Selected  Guidelines</a:t>
            </a:r>
          </a:p>
          <a:p>
            <a:r>
              <a:rPr lang="en-US" dirty="0"/>
              <a:t>Update from Junior Committee</a:t>
            </a:r>
          </a:p>
          <a:p>
            <a:endParaRPr lang="en-US" dirty="0"/>
          </a:p>
        </p:txBody>
      </p:sp>
      <p:grpSp>
        <p:nvGrpSpPr>
          <p:cNvPr id="121" name="Group 11">
            <a:extLst>
              <a:ext uri="{FF2B5EF4-FFF2-40B4-BE49-F238E27FC236}">
                <a16:creationId xmlns:a16="http://schemas.microsoft.com/office/drawing/2014/main" id="{82A54BA0-BEFE-4BA5-A3C1-FE85FE03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4460" y="-5553"/>
            <a:ext cx="781459" cy="6853105"/>
            <a:chOff x="11084460" y="-5553"/>
            <a:chExt cx="781459" cy="6853105"/>
          </a:xfrm>
        </p:grpSpPr>
        <p:sp>
          <p:nvSpPr>
            <p:cNvPr id="122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5558" y="67086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12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49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15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0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903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159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261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258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38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3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826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961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57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820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8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616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55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80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3702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435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108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6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91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92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416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4042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7906" y="66622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846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665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64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28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404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95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914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720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70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926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1768" y="208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989" y="49775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755" y="104742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641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55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2094" y="81776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842" y="120201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746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650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111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946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484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416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64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954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04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376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94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85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831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65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05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34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466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7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075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98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27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837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94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02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84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898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48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325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9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7675" y="2936171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041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434" y="579327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85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16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710" y="67379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176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063" y="1324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38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267"/>
            <a:ext cx="530032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1B92A-ABEC-674C-908E-6E202334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93" y="1371601"/>
            <a:ext cx="3934047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Philosophy</a:t>
            </a:r>
          </a:p>
        </p:txBody>
      </p:sp>
      <p:pic>
        <p:nvPicPr>
          <p:cNvPr id="6" name="Picture Placeholder 5" descr="A child swings a tennis racket&#10;&#10;Description automatically generated">
            <a:extLst>
              <a:ext uri="{FF2B5EF4-FFF2-40B4-BE49-F238E27FC236}">
                <a16:creationId xmlns:a16="http://schemas.microsoft.com/office/drawing/2014/main" id="{4A40CA82-A844-544F-A13B-4D1E1076A9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/>
          </a:blip>
          <a:srcRect t="10117" b="10117"/>
          <a:stretch>
            <a:fillRect/>
          </a:stretch>
        </p:blipFill>
        <p:spPr>
          <a:xfrm>
            <a:off x="6941370" y="797442"/>
            <a:ext cx="3557309" cy="28091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9B7C-56CA-5F43-8E51-50D1BC315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4350" y="4008474"/>
            <a:ext cx="5191349" cy="21584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/>
              <a:t>“To train intelligent, agile and ethical athletes  for tennis and, to contribute to the opportunities for families, adults and children to enjoy tennis at all standards of play”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0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roup 13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9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147" name="Rectangle 19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92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A8B43-FE18-2242-94ED-C581A88B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902" y="733460"/>
            <a:ext cx="4738865" cy="1476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Values</a:t>
            </a:r>
          </a:p>
        </p:txBody>
      </p:sp>
      <p:pic>
        <p:nvPicPr>
          <p:cNvPr id="1026" name="Picture 2" descr="5,472 Core values Pictures, Core values Stock Photos &amp; Images |  Depositphotos®">
            <a:extLst>
              <a:ext uri="{FF2B5EF4-FFF2-40B4-BE49-F238E27FC236}">
                <a16:creationId xmlns:a16="http://schemas.microsoft.com/office/drawing/2014/main" id="{17451473-D5B5-B84F-9D08-DD66077FE2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r="8608" b="2"/>
          <a:stretch/>
        </p:blipFill>
        <p:spPr bwMode="auto">
          <a:xfrm>
            <a:off x="1426677" y="1648387"/>
            <a:ext cx="3327183" cy="36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2DD9F-B090-9242-95C3-3360A7EF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4351" y="2338794"/>
            <a:ext cx="4477316" cy="38347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b="1" i="1"/>
              <a:t>What the Club believes in and how it behaves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/>
              <a:t>Safe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/>
              <a:t>Respectful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/>
              <a:t>Loyal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/>
              <a:t>Inclusive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/>
              <a:t>Ambitious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/>
              <a:t>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/>
              <a:t>Courageous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78385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067816" y="373987"/>
            <a:ext cx="8229600" cy="6608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dirty="0">
                <a:solidFill>
                  <a:srgbClr val="00863D"/>
                </a:solidFill>
              </a:rPr>
              <a:t>A frightening example</a:t>
            </a:r>
            <a:endParaRPr lang="en-GB" sz="3600" b="1" dirty="0">
              <a:solidFill>
                <a:srgbClr val="00863D"/>
              </a:solidFill>
            </a:endParaRPr>
          </a:p>
          <a:p>
            <a:endParaRPr lang="en-GB" sz="3600" dirty="0">
              <a:solidFill>
                <a:srgbClr val="00863D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630405" y="1299507"/>
            <a:ext cx="6569241" cy="413876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572126" y="1724027"/>
            <a:ext cx="0" cy="3096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048251" y="4810126"/>
            <a:ext cx="1095375" cy="434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3155398" y="6250956"/>
            <a:ext cx="605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 err="1"/>
              <a:t>Lavallee</a:t>
            </a:r>
            <a:r>
              <a:rPr lang="en-IE" sz="1200" dirty="0"/>
              <a:t>, Sheridan et al., A social support intervention to reduce intention to drop-out from youth sport: the GAA super games centre.  Psychosocial Intervention, 28(1), 11-17.</a:t>
            </a:r>
          </a:p>
        </p:txBody>
      </p:sp>
    </p:spTree>
    <p:extLst>
      <p:ext uri="{BB962C8B-B14F-4D97-AF65-F5344CB8AC3E}">
        <p14:creationId xmlns:p14="http://schemas.microsoft.com/office/powerpoint/2010/main" val="16587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19536" y="512676"/>
            <a:ext cx="7998187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dirty="0">
                <a:solidFill>
                  <a:srgbClr val="00863D"/>
                </a:solidFill>
              </a:rPr>
              <a:t>Why do youngsters drop out of sport </a:t>
            </a:r>
          </a:p>
          <a:p>
            <a:endParaRPr lang="en-GB" sz="3600" dirty="0">
              <a:solidFill>
                <a:srgbClr val="00863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1894" y="1385415"/>
            <a:ext cx="251287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tx2"/>
                </a:solidFill>
                <a:latin typeface="Calibri"/>
                <a:ea typeface="Times New Roman"/>
                <a:cs typeface="Calibri"/>
              </a:rPr>
              <a:t>Females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08D118F-7EED-4038-BE04-1C6F95C4B576}"/>
              </a:ext>
            </a:extLst>
          </p:cNvPr>
          <p:cNvGraphicFramePr>
            <a:graphicFrameLocks/>
          </p:cNvGraphicFramePr>
          <p:nvPr/>
        </p:nvGraphicFramePr>
        <p:xfrm>
          <a:off x="1600100" y="2030469"/>
          <a:ext cx="4567619" cy="388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057934C-5135-4111-B46E-90FAC8213C02}"/>
              </a:ext>
            </a:extLst>
          </p:cNvPr>
          <p:cNvGraphicFramePr>
            <a:graphicFrameLocks/>
          </p:cNvGraphicFramePr>
          <p:nvPr/>
        </p:nvGraphicFramePr>
        <p:xfrm>
          <a:off x="6028664" y="2030469"/>
          <a:ext cx="4639337" cy="388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627471" y="1385415"/>
            <a:ext cx="251287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tx2"/>
                </a:solidFill>
                <a:latin typeface="Calibri"/>
                <a:ea typeface="Times New Roman"/>
                <a:cs typeface="Calibri"/>
              </a:rPr>
              <a:t>Males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4679" y="6286957"/>
            <a:ext cx="582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IE" sz="11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Note: Figures are calculated using participants who reported dropping out of a previous sport only. </a:t>
            </a:r>
          </a:p>
          <a:p>
            <a:pPr>
              <a:buClr>
                <a:srgbClr val="000000"/>
              </a:buClr>
            </a:pPr>
            <a:r>
              <a:rPr lang="en-US" sz="1100" dirty="0"/>
              <a:t>Hardie Murphy, M., Rowe, D.A., and </a:t>
            </a:r>
            <a:r>
              <a:rPr lang="en-US" sz="1100" b="1" dirty="0"/>
              <a:t>Woods, C.B.</a:t>
            </a:r>
            <a:r>
              <a:rPr lang="en-US" sz="1100" dirty="0"/>
              <a:t> (2016) Impact of physical activity domain on subsequent activity in youth: A 5-year longitudinal study.  Journal of Sports Sciences.  </a:t>
            </a:r>
            <a:endParaRPr lang="en-IE"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8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4223" y="284463"/>
            <a:ext cx="8229600" cy="660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altLang="en-US" dirty="0">
                <a:solidFill>
                  <a:srgbClr val="00863D"/>
                </a:solidFill>
              </a:rPr>
              <a:t>Transitioning </a:t>
            </a:r>
            <a:endParaRPr lang="en-GB" altLang="en-US" dirty="0">
              <a:solidFill>
                <a:srgbClr val="00863D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08464" y="902352"/>
            <a:ext cx="2338937" cy="8603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Childhood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53562" y="902351"/>
            <a:ext cx="2496203" cy="8603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Early Adolescence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73047" y="902352"/>
            <a:ext cx="2410491" cy="8603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Late Adolescence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56240" y="1987547"/>
            <a:ext cx="2291160" cy="399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Up to ~11 years old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Multi-sport focused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Seasonal sports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Total organized hours ≤ age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Playful (20% “teaching”, 80% doing)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Mostly general training.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73046" y="1987547"/>
            <a:ext cx="2410491" cy="399243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From ~16 years old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Option to invest in one primary sport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Mostly organized practice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Serious practice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Increasingly specialised training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80292" y="1890267"/>
            <a:ext cx="2769473" cy="4089715"/>
            <a:chOff x="3024210" y="1363851"/>
            <a:chExt cx="2851688" cy="4881965"/>
          </a:xfrm>
        </p:grpSpPr>
        <p:sp>
          <p:nvSpPr>
            <p:cNvPr id="22" name="Cloud 21"/>
            <p:cNvSpPr/>
            <p:nvPr/>
          </p:nvSpPr>
          <p:spPr>
            <a:xfrm>
              <a:off x="3024210" y="1363851"/>
              <a:ext cx="2851688" cy="4881965"/>
            </a:xfrm>
            <a:prstGeom prst="cloud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tx1"/>
                </a:solidFill>
              </a:endParaRPr>
            </a:p>
            <a:p>
              <a:pPr marL="168275" indent="-168275"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68841" y="2096673"/>
              <a:ext cx="2237875" cy="341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GB" dirty="0"/>
                <a:t>~12-15 years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GB" b="1" dirty="0"/>
                <a:t>Complicated</a:t>
              </a:r>
            </a:p>
            <a:p>
              <a:pPr marL="360363" lvl="1" indent="-192088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0000"/>
                  </a:solidFill>
                </a:rPr>
                <a:t>Social</a:t>
              </a:r>
            </a:p>
            <a:p>
              <a:pPr marL="360363" lvl="1" indent="-192088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0000"/>
                  </a:solidFill>
                </a:rPr>
                <a:t>Physical </a:t>
              </a:r>
            </a:p>
            <a:p>
              <a:pPr marL="360363" lvl="1" indent="-192088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0000"/>
                  </a:solidFill>
                </a:rPr>
                <a:t>Emotional </a:t>
              </a:r>
            </a:p>
            <a:p>
              <a:pPr marL="360363" lvl="1" indent="-192088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0000"/>
                  </a:solidFill>
                </a:rPr>
                <a:t>Cognitive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GB" b="1" dirty="0"/>
                <a:t>Everything is always changing</a:t>
              </a:r>
            </a:p>
          </p:txBody>
        </p:sp>
      </p:grpSp>
      <p:cxnSp>
        <p:nvCxnSpPr>
          <p:cNvPr id="5" name="Straight Arrow Connector 4"/>
          <p:cNvCxnSpPr>
            <a:cxnSpLocks/>
            <a:stCxn id="15" idx="3"/>
            <a:endCxn id="16" idx="1"/>
          </p:cNvCxnSpPr>
          <p:nvPr/>
        </p:nvCxnSpPr>
        <p:spPr>
          <a:xfrm flipV="1">
            <a:off x="4447401" y="1332513"/>
            <a:ext cx="406161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16" idx="3"/>
            <a:endCxn id="17" idx="1"/>
          </p:cNvCxnSpPr>
          <p:nvPr/>
        </p:nvCxnSpPr>
        <p:spPr>
          <a:xfrm>
            <a:off x="7349764" y="1332513"/>
            <a:ext cx="323282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847528" y="404665"/>
            <a:ext cx="8280400" cy="1084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dirty="0">
                <a:solidFill>
                  <a:srgbClr val="009644"/>
                </a:solidFill>
              </a:rPr>
              <a:t>Physical Literacy</a:t>
            </a:r>
          </a:p>
          <a:p>
            <a:endParaRPr lang="en-GB" sz="1200" b="1" dirty="0">
              <a:solidFill>
                <a:srgbClr val="009644"/>
              </a:solidFill>
              <a:latin typeface="Anonymous" pitchFamily="49" charset="0"/>
            </a:endParaRPr>
          </a:p>
          <a:p>
            <a:endParaRPr lang="en-GB" sz="1200" dirty="0">
              <a:solidFill>
                <a:srgbClr val="009644"/>
              </a:solidFill>
              <a:latin typeface="Anonymous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51" y="2138219"/>
            <a:ext cx="7568354" cy="29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9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970" y="1062812"/>
            <a:ext cx="38938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EC50A"/>
                </a:solidFill>
              </a:rPr>
              <a:t>FUNdamentals of Movement (</a:t>
            </a:r>
            <a:r>
              <a:rPr lang="en-GB" sz="2000" b="1" dirty="0" err="1">
                <a:solidFill>
                  <a:srgbClr val="FEC50A"/>
                </a:solidFill>
              </a:rPr>
              <a:t>FoM</a:t>
            </a:r>
            <a:r>
              <a:rPr lang="en-GB" sz="2000" b="1" dirty="0">
                <a:solidFill>
                  <a:srgbClr val="FEC50A"/>
                </a:solidFill>
              </a:rPr>
              <a:t>)</a:t>
            </a:r>
          </a:p>
          <a:p>
            <a:pPr algn="ctr"/>
            <a:r>
              <a:rPr lang="en-GB" dirty="0"/>
              <a:t>Building blocks of safe and efficient movement. They include Balance, Coordination, Agility and Speed.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7" y="2824751"/>
            <a:ext cx="38938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</a:rPr>
              <a:t>FUNdamental Movement Skills (FMS)</a:t>
            </a:r>
          </a:p>
          <a:p>
            <a:pPr algn="ctr"/>
            <a:r>
              <a:rPr lang="en-GB" dirty="0"/>
              <a:t>Combinations of the </a:t>
            </a:r>
            <a:r>
              <a:rPr lang="en-GB" dirty="0" err="1"/>
              <a:t>FoM</a:t>
            </a:r>
            <a:r>
              <a:rPr lang="en-GB" dirty="0"/>
              <a:t> which produce a specific movement pattern.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8970" y="4309691"/>
            <a:ext cx="3893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FUNdamental Game Skills (FGS)</a:t>
            </a:r>
          </a:p>
          <a:p>
            <a:pPr lvl="0" algn="ctr"/>
            <a:r>
              <a:rPr lang="en-GB" dirty="0"/>
              <a:t>Generic skills involved in solving the recurrent tactical challenges that are shared between most games.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491806" y="2824751"/>
            <a:ext cx="38938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D292B"/>
                </a:solidFill>
              </a:rPr>
              <a:t>Sport Specific Technical &amp; Tactical Skills (SSTTS)</a:t>
            </a:r>
          </a:p>
          <a:p>
            <a:pPr lvl="0" algn="ctr"/>
            <a:r>
              <a:rPr lang="en-IE" dirty="0"/>
              <a:t>These are specific techniques and tactics that are needed for a specific sport.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91545" y="406506"/>
            <a:ext cx="7999123" cy="1122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dirty="0">
                <a:solidFill>
                  <a:srgbClr val="009644"/>
                </a:solidFill>
              </a:rPr>
              <a:t>Physical Literacy &amp;  Multi-Skills Jigsaw</a:t>
            </a:r>
          </a:p>
          <a:p>
            <a:pPr algn="ctr"/>
            <a:endParaRPr lang="en-GB" sz="1200" b="1" dirty="0">
              <a:solidFill>
                <a:srgbClr val="009644"/>
              </a:solidFill>
              <a:latin typeface="Anonymous" pitchFamily="49" charset="0"/>
            </a:endParaRPr>
          </a:p>
          <a:p>
            <a:pPr algn="ctr"/>
            <a:endParaRPr lang="en-GB" sz="1200" dirty="0">
              <a:solidFill>
                <a:srgbClr val="009644"/>
              </a:solidFill>
              <a:latin typeface="Anonymous" pitchFamily="49" charset="0"/>
            </a:endParaRP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>
            <a:off x="5702800" y="1832254"/>
            <a:ext cx="947382" cy="1623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 flipV="1">
            <a:off x="5813368" y="3501860"/>
            <a:ext cx="836815" cy="92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02800" y="3572561"/>
            <a:ext cx="947382" cy="133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0947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_2SEEDS">
      <a:dk1>
        <a:srgbClr val="000000"/>
      </a:dk1>
      <a:lt1>
        <a:srgbClr val="FFFFFF"/>
      </a:lt1>
      <a:dk2>
        <a:srgbClr val="293B21"/>
      </a:dk2>
      <a:lt2>
        <a:srgbClr val="E7E8E2"/>
      </a:lt2>
      <a:accent1>
        <a:srgbClr val="867FBA"/>
      </a:accent1>
      <a:accent2>
        <a:srgbClr val="96A4C6"/>
      </a:accent2>
      <a:accent3>
        <a:srgbClr val="B096C6"/>
      </a:accent3>
      <a:accent4>
        <a:srgbClr val="BAA07F"/>
      </a:accent4>
      <a:accent5>
        <a:srgbClr val="A6A57E"/>
      </a:accent5>
      <a:accent6>
        <a:srgbClr val="96AB75"/>
      </a:accent6>
      <a:hlink>
        <a:srgbClr val="808751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557</Words>
  <Application>Microsoft Macintosh PowerPoint</Application>
  <PresentationFormat>Widescreen</PresentationFormat>
  <Paragraphs>78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Anonymous</vt:lpstr>
      <vt:lpstr>Arial</vt:lpstr>
      <vt:lpstr>Avenir Next LT Pro</vt:lpstr>
      <vt:lpstr>Calibri</vt:lpstr>
      <vt:lpstr>Modern Love</vt:lpstr>
      <vt:lpstr>Times New Roman</vt:lpstr>
      <vt:lpstr>BohemianVTI</vt:lpstr>
      <vt:lpstr>Brookfield Junior Programme</vt:lpstr>
      <vt:lpstr>Agenda</vt:lpstr>
      <vt:lpstr>Philosophy</vt:lpstr>
      <vt:lpstr>Values</vt:lpstr>
      <vt:lpstr>A frightening example </vt:lpstr>
      <vt:lpstr>PowerPoint Presentation</vt:lpstr>
      <vt:lpstr>Transitioning </vt:lpstr>
      <vt:lpstr>Physical Literacy  </vt:lpstr>
      <vt:lpstr>PowerPoint Presentation</vt:lpstr>
      <vt:lpstr>All round Development</vt:lpstr>
      <vt:lpstr>Questions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Brookfield Junior Programme</dc:title>
  <dc:creator>Tadhg Lambe</dc:creator>
  <cp:lastModifiedBy>Tadhg Lambe</cp:lastModifiedBy>
  <cp:revision>6</cp:revision>
  <dcterms:created xsi:type="dcterms:W3CDTF">2021-04-17T16:11:41Z</dcterms:created>
  <dcterms:modified xsi:type="dcterms:W3CDTF">2021-04-22T08:24:00Z</dcterms:modified>
</cp:coreProperties>
</file>